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333" r:id="rId4"/>
    <p:sldId id="305" r:id="rId5"/>
    <p:sldId id="346" r:id="rId6"/>
    <p:sldId id="357" r:id="rId7"/>
    <p:sldId id="337" r:id="rId8"/>
    <p:sldId id="262" r:id="rId9"/>
    <p:sldId id="339" r:id="rId10"/>
    <p:sldId id="358" r:id="rId11"/>
    <p:sldId id="344" r:id="rId12"/>
    <p:sldId id="343" r:id="rId13"/>
    <p:sldId id="336" r:id="rId14"/>
    <p:sldId id="338" r:id="rId15"/>
    <p:sldId id="340" r:id="rId16"/>
    <p:sldId id="335" r:id="rId17"/>
    <p:sldId id="341" r:id="rId18"/>
    <p:sldId id="342" r:id="rId19"/>
    <p:sldId id="345" r:id="rId20"/>
    <p:sldId id="347" r:id="rId21"/>
    <p:sldId id="348" r:id="rId22"/>
    <p:sldId id="349" r:id="rId23"/>
    <p:sldId id="265" r:id="rId24"/>
    <p:sldId id="275" r:id="rId25"/>
    <p:sldId id="268" r:id="rId26"/>
    <p:sldId id="352" r:id="rId27"/>
    <p:sldId id="351" r:id="rId28"/>
    <p:sldId id="354" r:id="rId29"/>
    <p:sldId id="355" r:id="rId30"/>
    <p:sldId id="356" r:id="rId31"/>
    <p:sldId id="266" r:id="rId32"/>
    <p:sldId id="267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4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1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5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3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7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5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9991-2CAA-6442-A83B-40A2AA4EA355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0EC3-B149-1341-97D9-D036C6DF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sig.weebl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fltalks.com/index.html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://www.teachertrainingvideo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atefl.org/events" TargetMode="External"/><Relationship Id="rId5" Type="http://schemas.openxmlformats.org/officeDocument/2006/relationships/hyperlink" Target="https://www.teachingenglish.org.uk/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s://eltjam.com/training-academ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tdi.pro/itdihome/" TargetMode="External"/><Relationship Id="rId5" Type="http://schemas.openxmlformats.org/officeDocument/2006/relationships/hyperlink" Target="http://www.teflcommute.com/what-is-tefl-commute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graham@garneteducation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neteducation.com/podcas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english.org.uk/sites/teacheng/files/CPD_framework_for_teachers_WEB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graham@garneteducation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26" y="1091953"/>
            <a:ext cx="7587113" cy="2530136"/>
          </a:xfrm>
        </p:spPr>
        <p:txBody>
          <a:bodyPr>
            <a:noAutofit/>
          </a:bodyPr>
          <a:lstStyle/>
          <a:p>
            <a:pPr algn="l"/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Needs-driven continuous professional development –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it’s in your hands. </a:t>
            </a:r>
            <a:br>
              <a:rPr lang="en-GB" dirty="0"/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925" y="4208016"/>
            <a:ext cx="7128769" cy="1430784"/>
          </a:xfrm>
        </p:spPr>
        <p:txBody>
          <a:bodyPr>
            <a:normAutofit/>
          </a:bodyPr>
          <a:lstStyle/>
          <a:p>
            <a:pPr algn="l">
              <a:tabLst>
                <a:tab pos="265113" algn="l"/>
              </a:tabLst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Christopher Graham</a:t>
            </a:r>
          </a:p>
          <a:p>
            <a:pPr algn="l">
              <a:tabLst>
                <a:tab pos="265113" algn="l"/>
              </a:tabLst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Academic Director, Garnet Education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4" y="1878140"/>
            <a:ext cx="7774470" cy="3900492"/>
          </a:xfrm>
        </p:spPr>
        <p:txBody>
          <a:bodyPr>
            <a:normAutofit/>
          </a:bodyPr>
          <a:lstStyle/>
          <a:p>
            <a:pPr algn="l">
              <a:tabLst>
                <a:tab pos="265113" algn="l"/>
              </a:tabLst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                                                                      </a:t>
            </a:r>
            <a:r>
              <a:rPr lang="en-US" sz="4400" b="1" dirty="0">
                <a:solidFill>
                  <a:schemeClr val="bg1"/>
                </a:solidFill>
              </a:rPr>
              <a:t>A story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1EAEE6-DDFB-4556-80AA-1A1E4E98A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577" y="-55275"/>
            <a:ext cx="5267401" cy="70231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5893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David Kolb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  <p:pic>
        <p:nvPicPr>
          <p:cNvPr id="9" name="Picture 6" descr="Related image">
            <a:extLst>
              <a:ext uri="{FF2B5EF4-FFF2-40B4-BE49-F238E27FC236}">
                <a16:creationId xmlns:a16="http://schemas.microsoft.com/office/drawing/2014/main" id="{0985D6A8-B100-46AA-ADC3-B0BD837D1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12" y="1313268"/>
            <a:ext cx="5733986" cy="536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88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cs typeface="Calibri"/>
              </a:rPr>
              <a:t>KASA – Donald Freeman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802166"/>
            <a:ext cx="8156210" cy="3836633"/>
          </a:xfrm>
        </p:spPr>
        <p:txBody>
          <a:bodyPr>
            <a:normAutofit lnSpcReduction="10000"/>
          </a:bodyPr>
          <a:lstStyle/>
          <a:p>
            <a:pPr algn="l">
              <a:tabLst>
                <a:tab pos="265113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Knowledge</a:t>
            </a:r>
          </a:p>
          <a:p>
            <a:pPr algn="l">
              <a:tabLst>
                <a:tab pos="265113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Awareness</a:t>
            </a:r>
          </a:p>
          <a:p>
            <a:pPr algn="l">
              <a:tabLst>
                <a:tab pos="265113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Skills</a:t>
            </a:r>
          </a:p>
          <a:p>
            <a:pPr algn="l">
              <a:tabLst>
                <a:tab pos="265113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Attitude</a:t>
            </a:r>
          </a:p>
          <a:p>
            <a:pPr algn="l">
              <a:tabLst>
                <a:tab pos="265113" algn="l"/>
              </a:tabLst>
            </a:pPr>
            <a:endParaRPr lang="en-GB" sz="3600" b="1" dirty="0">
              <a:solidFill>
                <a:schemeClr val="bg1"/>
              </a:solidFill>
            </a:endParaRPr>
          </a:p>
          <a:p>
            <a:pPr algn="l">
              <a:tabLst>
                <a:tab pos="265113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Record patterns rather than one-offs.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1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cs typeface="Calibri"/>
              </a:rPr>
              <a:t>KASA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045917"/>
            <a:ext cx="7863247" cy="515069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altLang="en-US" sz="2400" b="1" dirty="0">
                <a:solidFill>
                  <a:schemeClr val="bg1"/>
                </a:solidFill>
              </a:rPr>
              <a:t>Knowledge</a:t>
            </a:r>
          </a:p>
          <a:p>
            <a:pPr algn="l"/>
            <a:r>
              <a:rPr lang="en-GB" alt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various adult methodologies, language itself +</a:t>
            </a:r>
          </a:p>
          <a:p>
            <a:pPr algn="l"/>
            <a:r>
              <a:rPr lang="en-GB" alt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phonology, testing -</a:t>
            </a:r>
          </a:p>
          <a:p>
            <a:pPr algn="l"/>
            <a:r>
              <a:rPr lang="en-GB" altLang="en-US" sz="2400" b="1" dirty="0">
                <a:solidFill>
                  <a:schemeClr val="bg1"/>
                </a:solidFill>
              </a:rPr>
              <a:t>Awareness</a:t>
            </a:r>
          </a:p>
          <a:p>
            <a:pPr algn="l"/>
            <a:r>
              <a:rPr lang="en-GB" alt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local  context, cultural setting +</a:t>
            </a:r>
          </a:p>
          <a:p>
            <a:pPr algn="l"/>
            <a:r>
              <a:rPr lang="en-GB" alt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local exam structure -</a:t>
            </a:r>
          </a:p>
          <a:p>
            <a:pPr algn="l"/>
            <a:r>
              <a:rPr lang="en-GB" altLang="en-US" sz="2400" b="1" dirty="0">
                <a:solidFill>
                  <a:schemeClr val="bg1"/>
                </a:solidFill>
              </a:rPr>
              <a:t>Skills</a:t>
            </a:r>
          </a:p>
          <a:p>
            <a:pPr algn="l"/>
            <a:r>
              <a:rPr lang="en-GB" alt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presentation skills, collating data +</a:t>
            </a:r>
          </a:p>
          <a:p>
            <a:pPr algn="l"/>
            <a:r>
              <a:rPr lang="en-GB" alt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interpersonal, team playing -</a:t>
            </a:r>
          </a:p>
          <a:p>
            <a:pPr algn="l"/>
            <a:r>
              <a:rPr lang="en-GB" altLang="en-US" sz="2400" b="1" dirty="0">
                <a:solidFill>
                  <a:schemeClr val="bg1"/>
                </a:solidFill>
              </a:rPr>
              <a:t>Attitude</a:t>
            </a:r>
          </a:p>
          <a:p>
            <a:pPr algn="l"/>
            <a:r>
              <a:rPr lang="en-GB" altLang="en-US" sz="3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helpful, friendly +</a:t>
            </a:r>
          </a:p>
          <a:p>
            <a:pPr algn="l"/>
            <a:r>
              <a:rPr lang="en-GB" altLang="en-US" sz="3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empathy, generous with time  -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3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GB" b="1" dirty="0">
                <a:solidFill>
                  <a:schemeClr val="bg1"/>
                </a:solidFill>
                <a:cs typeface="Calibri"/>
              </a:rPr>
            </a:br>
            <a:r>
              <a:rPr lang="en-GB" b="1" dirty="0">
                <a:solidFill>
                  <a:schemeClr val="bg1"/>
                </a:solidFill>
                <a:cs typeface="Calibri"/>
              </a:rPr>
              <a:t> KASA    let’s try it out</a:t>
            </a:r>
            <a:br>
              <a:rPr lang="en-GB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516069"/>
            <a:ext cx="5303205" cy="502677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altLang="en-US" dirty="0">
                <a:solidFill>
                  <a:schemeClr val="bg1"/>
                </a:solidFill>
              </a:rPr>
              <a:t>Knowledge</a:t>
            </a:r>
          </a:p>
          <a:p>
            <a:pPr algn="l"/>
            <a:endParaRPr lang="en-GB" altLang="en-US" dirty="0">
              <a:solidFill>
                <a:schemeClr val="bg1"/>
              </a:solidFill>
            </a:endParaRPr>
          </a:p>
          <a:p>
            <a:pPr algn="l"/>
            <a:endParaRPr lang="en-GB" altLang="en-US" dirty="0">
              <a:solidFill>
                <a:schemeClr val="bg1"/>
              </a:solidFill>
            </a:endParaRPr>
          </a:p>
          <a:p>
            <a:pPr algn="l"/>
            <a:r>
              <a:rPr lang="en-GB" altLang="en-US" dirty="0">
                <a:solidFill>
                  <a:schemeClr val="bg1"/>
                </a:solidFill>
              </a:rPr>
              <a:t>Awareness</a:t>
            </a:r>
          </a:p>
          <a:p>
            <a:pPr algn="l"/>
            <a:endParaRPr lang="en-GB" altLang="en-US" dirty="0">
              <a:solidFill>
                <a:schemeClr val="bg1"/>
              </a:solidFill>
            </a:endParaRPr>
          </a:p>
          <a:p>
            <a:pPr algn="l"/>
            <a:endParaRPr lang="en-GB" altLang="en-US" dirty="0">
              <a:solidFill>
                <a:schemeClr val="bg1"/>
              </a:solidFill>
            </a:endParaRPr>
          </a:p>
          <a:p>
            <a:pPr algn="l"/>
            <a:r>
              <a:rPr lang="en-GB" altLang="en-US" dirty="0">
                <a:solidFill>
                  <a:schemeClr val="bg1"/>
                </a:solidFill>
              </a:rPr>
              <a:t>Skills</a:t>
            </a:r>
          </a:p>
          <a:p>
            <a:pPr algn="l"/>
            <a:endParaRPr lang="en-GB" altLang="en-US" dirty="0">
              <a:solidFill>
                <a:schemeClr val="bg1"/>
              </a:solidFill>
            </a:endParaRPr>
          </a:p>
          <a:p>
            <a:pPr algn="l"/>
            <a:endParaRPr lang="en-GB" altLang="en-US" dirty="0">
              <a:solidFill>
                <a:schemeClr val="bg1"/>
              </a:solidFill>
            </a:endParaRPr>
          </a:p>
          <a:p>
            <a:pPr algn="l"/>
            <a:r>
              <a:rPr lang="en-GB" altLang="en-US" dirty="0">
                <a:solidFill>
                  <a:schemeClr val="bg1"/>
                </a:solidFill>
              </a:rPr>
              <a:t>Attitude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2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865573"/>
            <a:ext cx="8458200" cy="604209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Issues in reflective practice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882066"/>
            <a:ext cx="7623550" cy="4110360"/>
          </a:xfrm>
        </p:spPr>
        <p:txBody>
          <a:bodyPr>
            <a:normAutofit/>
          </a:bodyPr>
          <a:lstStyle/>
          <a:p>
            <a:pPr marL="265113" indent="-265113" algn="l"/>
            <a:r>
              <a:rPr lang="en-GB" altLang="en-US" b="1" dirty="0">
                <a:solidFill>
                  <a:schemeClr val="bg1"/>
                </a:solidFill>
              </a:rPr>
              <a:t>Objectivity</a:t>
            </a:r>
          </a:p>
          <a:p>
            <a:pPr marL="265113" indent="-265113" algn="l"/>
            <a:endParaRPr lang="en-US" sz="2800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sz="2800" b="1" dirty="0">
                <a:solidFill>
                  <a:schemeClr val="bg1"/>
                </a:solidFill>
              </a:rPr>
              <a:t>Objectivity – it’s about us, so being subjective is normal. Especially when stressed or upset.</a:t>
            </a:r>
          </a:p>
          <a:p>
            <a:pPr algn="l">
              <a:defRPr/>
            </a:pPr>
            <a:endParaRPr lang="en-GB" altLang="en-US" sz="2800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sz="2800" b="1" dirty="0">
                <a:solidFill>
                  <a:schemeClr val="bg1"/>
                </a:solidFill>
              </a:rPr>
              <a:t>Refection leads to action, so needs to be based on accurate data to avoid unhelpful results.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2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Issues in reflective practice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516070"/>
            <a:ext cx="8056440" cy="4502990"/>
          </a:xfrm>
        </p:spPr>
        <p:txBody>
          <a:bodyPr>
            <a:normAutofit fontScale="85000" lnSpcReduction="10000"/>
          </a:bodyPr>
          <a:lstStyle/>
          <a:p>
            <a:pPr marL="265113" indent="-265113" algn="l"/>
            <a:endParaRPr lang="en-GB" altLang="en-US" sz="2400" b="1" dirty="0">
              <a:solidFill>
                <a:schemeClr val="bg1"/>
              </a:solidFill>
            </a:endParaRPr>
          </a:p>
          <a:p>
            <a:pPr marL="265113" indent="-265113" algn="l"/>
            <a:r>
              <a:rPr lang="en-GB" altLang="en-US" sz="3500" b="1" dirty="0">
                <a:solidFill>
                  <a:schemeClr val="bg1"/>
                </a:solidFill>
              </a:rPr>
              <a:t>Timing</a:t>
            </a:r>
          </a:p>
          <a:p>
            <a:pPr marL="265113" indent="-265113" algn="l"/>
            <a:endParaRPr lang="en-US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Immediate reflection can solve a problem reactively but lacks the broader context and the facility to develop strategic improvement and change.</a:t>
            </a:r>
          </a:p>
          <a:p>
            <a:pPr algn="l">
              <a:defRPr/>
            </a:pPr>
            <a:endParaRPr lang="en-GB" altLang="en-US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The quality of changes based upon reflection may be connected to how quickly reflection takes place.</a:t>
            </a:r>
          </a:p>
          <a:p>
            <a:pPr>
              <a:defRPr/>
            </a:pPr>
            <a:endParaRPr lang="en-GB" altLang="en-US" dirty="0"/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8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Issues in reflective practice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819373"/>
            <a:ext cx="8056440" cy="4515667"/>
          </a:xfrm>
        </p:spPr>
        <p:txBody>
          <a:bodyPr>
            <a:normAutofit fontScale="85000" lnSpcReduction="20000"/>
          </a:bodyPr>
          <a:lstStyle/>
          <a:p>
            <a:pPr marL="265113" indent="-265113" algn="l"/>
            <a:r>
              <a:rPr lang="en-GB" altLang="en-US" sz="3800" b="1" dirty="0">
                <a:solidFill>
                  <a:schemeClr val="bg1"/>
                </a:solidFill>
              </a:rPr>
              <a:t>A military approach</a:t>
            </a:r>
          </a:p>
          <a:p>
            <a:pPr marL="265113" indent="-265113" algn="l"/>
            <a:endParaRPr lang="en-GB" altLang="en-US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Hot reviews can be emotional and subjective, and develop quick fixes with no strategy for improvement. </a:t>
            </a:r>
          </a:p>
          <a:p>
            <a:pPr algn="l">
              <a:defRPr/>
            </a:pPr>
            <a:endParaRPr lang="en-GB" altLang="en-US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Cold reviews are more objective and contextualised. Better reflections, higher self-awareness – usually better outcomes. </a:t>
            </a:r>
          </a:p>
          <a:p>
            <a:pPr algn="l">
              <a:defRPr/>
            </a:pPr>
            <a:endParaRPr lang="en-GB" altLang="en-US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Analysing using both approaches gives you a fuller picture.</a:t>
            </a:r>
          </a:p>
          <a:p>
            <a:pPr marL="265113" indent="-265113" algn="l"/>
            <a:endParaRPr lang="en-GB" altLang="en-US" dirty="0"/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2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b="1" dirty="0">
                <a:solidFill>
                  <a:schemeClr val="bg1"/>
                </a:solidFill>
              </a:rPr>
              <a:t>Reflective practice in your classes</a:t>
            </a:r>
            <a:br>
              <a:rPr lang="en-GB" altLang="en-US" dirty="0"/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731146"/>
            <a:ext cx="8156210" cy="4323424"/>
          </a:xfrm>
        </p:spPr>
        <p:txBody>
          <a:bodyPr>
            <a:normAutofit fontScale="85000" lnSpcReduction="20000"/>
          </a:bodyPr>
          <a:lstStyle/>
          <a:p>
            <a:pPr marL="265113" indent="-265113" algn="l"/>
            <a:r>
              <a:rPr lang="en-GB" altLang="en-US" sz="3600" b="1" dirty="0">
                <a:solidFill>
                  <a:schemeClr val="bg1"/>
                </a:solidFill>
              </a:rPr>
              <a:t>Some ideas – most can be ‘hot’ and ‘cold’.</a:t>
            </a:r>
          </a:p>
          <a:p>
            <a:pPr marL="265113" indent="-265113" algn="l"/>
            <a:endParaRPr lang="en-GB" altLang="en-US" sz="3600" b="1" dirty="0">
              <a:solidFill>
                <a:schemeClr val="bg1"/>
              </a:solidFill>
            </a:endParaRPr>
          </a:p>
          <a:p>
            <a:pPr algn="l"/>
            <a:r>
              <a:rPr lang="en-GB" altLang="en-US" sz="3600" b="1" dirty="0">
                <a:solidFill>
                  <a:schemeClr val="bg1"/>
                </a:solidFill>
              </a:rPr>
              <a:t>Reflective journal, notes or diary.</a:t>
            </a:r>
          </a:p>
          <a:p>
            <a:pPr algn="l"/>
            <a:endParaRPr lang="en-GB" altLang="en-US" sz="3600" b="1" dirty="0">
              <a:solidFill>
                <a:schemeClr val="bg1"/>
              </a:solidFill>
            </a:endParaRPr>
          </a:p>
          <a:p>
            <a:pPr algn="l"/>
            <a:r>
              <a:rPr lang="en-GB" altLang="en-US" sz="3600" b="1" dirty="0">
                <a:solidFill>
                  <a:schemeClr val="bg1"/>
                </a:solidFill>
              </a:rPr>
              <a:t>Reflective forums or blogs.</a:t>
            </a:r>
          </a:p>
          <a:p>
            <a:pPr algn="l"/>
            <a:endParaRPr lang="en-GB" altLang="en-US" sz="3600" b="1" dirty="0">
              <a:solidFill>
                <a:schemeClr val="bg1"/>
              </a:solidFill>
            </a:endParaRPr>
          </a:p>
          <a:p>
            <a:pPr algn="l"/>
            <a:r>
              <a:rPr lang="en-GB" altLang="en-US" sz="3600" b="1" dirty="0">
                <a:solidFill>
                  <a:schemeClr val="bg1"/>
                </a:solidFill>
              </a:rPr>
              <a:t>Reflective conversations.</a:t>
            </a:r>
          </a:p>
          <a:p>
            <a:pPr algn="l"/>
            <a:endParaRPr lang="en-GB" altLang="en-US" sz="3600" b="1" dirty="0">
              <a:solidFill>
                <a:schemeClr val="bg1"/>
              </a:solidFill>
            </a:endParaRPr>
          </a:p>
          <a:p>
            <a:pPr algn="l"/>
            <a:r>
              <a:rPr lang="en-GB" altLang="en-US" sz="3600" b="1" dirty="0">
                <a:solidFill>
                  <a:schemeClr val="bg1"/>
                </a:solidFill>
              </a:rPr>
              <a:t>Peer observation – two way.</a:t>
            </a:r>
          </a:p>
          <a:p>
            <a:pPr algn="l"/>
            <a:endParaRPr lang="en-GB" altLang="en-US" sz="2400" b="1" dirty="0">
              <a:solidFill>
                <a:schemeClr val="bg1"/>
              </a:solidFill>
            </a:endParaRPr>
          </a:p>
          <a:p>
            <a:pPr marL="265113" indent="-265113" algn="l"/>
            <a:endParaRPr lang="en-GB" altLang="en-US" sz="2400" b="1" dirty="0">
              <a:solidFill>
                <a:schemeClr val="bg1"/>
              </a:solidFill>
            </a:endParaRPr>
          </a:p>
          <a:p>
            <a:pPr marL="265113" indent="-265113" algn="l"/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2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GB" b="1" dirty="0">
                <a:solidFill>
                  <a:schemeClr val="bg1"/>
                </a:solidFill>
                <a:cs typeface="Calibri"/>
              </a:rPr>
            </a:br>
            <a:br>
              <a:rPr lang="en-GB" b="1" dirty="0">
                <a:solidFill>
                  <a:schemeClr val="bg1"/>
                </a:solidFill>
                <a:cs typeface="Calibri"/>
              </a:rPr>
            </a:br>
            <a:r>
              <a:rPr lang="en-GB" b="1" dirty="0">
                <a:solidFill>
                  <a:schemeClr val="bg1"/>
                </a:solidFill>
                <a:cs typeface="Calibri"/>
              </a:rPr>
              <a:t>Reflective practice in your classes</a:t>
            </a:r>
            <a:br>
              <a:rPr lang="en-GB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828800"/>
            <a:ext cx="8280497" cy="3810000"/>
          </a:xfrm>
        </p:spPr>
        <p:txBody>
          <a:bodyPr>
            <a:normAutofit/>
          </a:bodyPr>
          <a:lstStyle/>
          <a:p>
            <a:pPr algn="l"/>
            <a:r>
              <a:rPr lang="en-GB" altLang="en-US" b="1" dirty="0">
                <a:solidFill>
                  <a:schemeClr val="bg1"/>
                </a:solidFill>
              </a:rPr>
              <a:t>Images</a:t>
            </a:r>
          </a:p>
          <a:p>
            <a:pPr algn="l"/>
            <a:endParaRPr lang="en-GB" altLang="en-US" b="1" dirty="0">
              <a:solidFill>
                <a:schemeClr val="bg1"/>
              </a:solidFill>
            </a:endParaRPr>
          </a:p>
          <a:p>
            <a:pPr algn="l"/>
            <a:r>
              <a:rPr lang="en-GB" altLang="en-US" b="1" dirty="0">
                <a:solidFill>
                  <a:schemeClr val="bg1"/>
                </a:solidFill>
              </a:rPr>
              <a:t>Classroom-based research projects. </a:t>
            </a:r>
          </a:p>
          <a:p>
            <a:pPr algn="l"/>
            <a:r>
              <a:rPr lang="en-GB" altLang="en-US" b="1" dirty="0">
                <a:solidFill>
                  <a:schemeClr val="bg1"/>
                </a:solidFill>
              </a:rPr>
              <a:t>Can be very small scale – it’s not a PhD. </a:t>
            </a:r>
          </a:p>
          <a:p>
            <a:pPr algn="l"/>
            <a:r>
              <a:rPr lang="en-GB" altLang="en-US" b="1" dirty="0">
                <a:solidFill>
                  <a:schemeClr val="bg1"/>
                </a:solidFill>
              </a:rPr>
              <a:t>Can just be shared within your institution or local association. </a:t>
            </a:r>
            <a:r>
              <a:rPr lang="en-GB" altLang="en-US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http://resig.weebly.com/</a:t>
            </a:r>
            <a:endParaRPr lang="en-GB" altLang="en-US" b="1" dirty="0">
              <a:solidFill>
                <a:schemeClr val="bg1"/>
              </a:solidFill>
            </a:endParaRP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1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99495" y="1516070"/>
            <a:ext cx="9374819" cy="4122730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4400" b="1" dirty="0">
                <a:solidFill>
                  <a:schemeClr val="bg1"/>
                </a:solidFill>
              </a:rPr>
              <a:t>  “This house believes that teacher training is a waste of time”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r>
              <a:rPr lang="en-GB" altLang="en-US" sz="4400" b="1" dirty="0">
                <a:solidFill>
                  <a:schemeClr val="bg1"/>
                </a:solidFill>
              </a:rPr>
              <a:t>IATEFL Conference debate, 2016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r>
              <a:rPr lang="en-GB" altLang="en-US" sz="4400" b="1" dirty="0">
                <a:solidFill>
                  <a:schemeClr val="bg1"/>
                </a:solidFill>
              </a:rPr>
              <a:t>What do you think?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2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GB" b="1" dirty="0">
                <a:solidFill>
                  <a:schemeClr val="bg1"/>
                </a:solidFill>
                <a:cs typeface="Calibri"/>
              </a:rPr>
            </a:br>
            <a:br>
              <a:rPr lang="en-GB" b="1" dirty="0">
                <a:solidFill>
                  <a:schemeClr val="bg1"/>
                </a:solidFill>
                <a:cs typeface="Calibri"/>
              </a:rPr>
            </a:br>
            <a:r>
              <a:rPr lang="en-GB" b="1" dirty="0">
                <a:solidFill>
                  <a:schemeClr val="bg1"/>
                </a:solidFill>
                <a:cs typeface="Calibri"/>
              </a:rPr>
              <a:t>Reflective practice in your classes</a:t>
            </a:r>
            <a:br>
              <a:rPr lang="en-GB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516069"/>
            <a:ext cx="8324886" cy="4818971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altLang="en-US" sz="2400" b="1" dirty="0">
              <a:solidFill>
                <a:schemeClr val="bg1"/>
              </a:solidFill>
            </a:endParaRPr>
          </a:p>
          <a:p>
            <a:pPr algn="l"/>
            <a:r>
              <a:rPr lang="en-GB" altLang="en-US" b="1" dirty="0">
                <a:solidFill>
                  <a:schemeClr val="bg1"/>
                </a:solidFill>
              </a:rPr>
              <a:t>Audio recordings – useful for TTT. What do you say, how much and when? How much do students speak? How do you interact with them? How do you correct them?</a:t>
            </a:r>
          </a:p>
          <a:p>
            <a:pPr algn="l"/>
            <a:endParaRPr lang="en-GB" altLang="en-US" b="1" dirty="0">
              <a:solidFill>
                <a:schemeClr val="bg1"/>
              </a:solidFill>
            </a:endParaRPr>
          </a:p>
          <a:p>
            <a:pPr algn="l"/>
            <a:r>
              <a:rPr lang="en-GB" altLang="en-US" b="1" dirty="0">
                <a:solidFill>
                  <a:schemeClr val="bg1"/>
                </a:solidFill>
              </a:rPr>
              <a:t>Video recordings – your position in class, how do you move around class? What are your gestures like?  </a:t>
            </a:r>
          </a:p>
          <a:p>
            <a:pPr algn="l"/>
            <a:r>
              <a:rPr lang="en-GB" altLang="en-US" b="1" dirty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en-GB" altLang="en-US" b="1" dirty="0">
                <a:solidFill>
                  <a:schemeClr val="bg1"/>
                </a:solidFill>
              </a:rPr>
              <a:t>Student feedback.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5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What next?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157" y="1516069"/>
            <a:ext cx="7408278" cy="508269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altLang="en-US" sz="3500" b="1" dirty="0">
                <a:solidFill>
                  <a:schemeClr val="bg1"/>
                </a:solidFill>
              </a:rPr>
              <a:t>What to do next</a:t>
            </a:r>
          </a:p>
          <a:p>
            <a:pPr lvl="1">
              <a:defRPr/>
            </a:pPr>
            <a:endParaRPr lang="en-GB" altLang="en-US" sz="2600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GB" altLang="en-US" sz="2600" b="1" dirty="0">
                <a:solidFill>
                  <a:schemeClr val="bg1"/>
                </a:solidFill>
              </a:rPr>
              <a:t>Collate and manage data</a:t>
            </a:r>
          </a:p>
          <a:p>
            <a:pPr lvl="1">
              <a:defRPr/>
            </a:pPr>
            <a:r>
              <a:rPr lang="en-GB" altLang="en-US" sz="2600" b="1" dirty="0">
                <a:solidFill>
                  <a:schemeClr val="bg1"/>
                </a:solidFill>
              </a:rPr>
              <a:t>Examine objective and subjective ideas. Subjectivity matters too</a:t>
            </a:r>
          </a:p>
          <a:p>
            <a:pPr lvl="1">
              <a:defRPr/>
            </a:pPr>
            <a:r>
              <a:rPr lang="en-GB" altLang="en-US" sz="2600" b="1" dirty="0">
                <a:solidFill>
                  <a:schemeClr val="bg1"/>
                </a:solidFill>
              </a:rPr>
              <a:t>Think </a:t>
            </a:r>
          </a:p>
          <a:p>
            <a:pPr lvl="1">
              <a:defRPr/>
            </a:pPr>
            <a:r>
              <a:rPr lang="en-GB" altLang="en-US" sz="2600" b="1" dirty="0">
                <a:solidFill>
                  <a:schemeClr val="bg1"/>
                </a:solidFill>
              </a:rPr>
              <a:t>Write</a:t>
            </a:r>
          </a:p>
          <a:p>
            <a:pPr lvl="1">
              <a:defRPr/>
            </a:pPr>
            <a:r>
              <a:rPr lang="en-GB" altLang="en-US" sz="2600" b="1" dirty="0">
                <a:solidFill>
                  <a:schemeClr val="bg1"/>
                </a:solidFill>
              </a:rPr>
              <a:t>Talk</a:t>
            </a:r>
          </a:p>
          <a:p>
            <a:pPr lvl="1">
              <a:defRPr/>
            </a:pPr>
            <a:r>
              <a:rPr lang="en-GB" altLang="en-US" sz="2600" b="1" dirty="0">
                <a:solidFill>
                  <a:schemeClr val="bg1"/>
                </a:solidFill>
              </a:rPr>
              <a:t>Read</a:t>
            </a:r>
          </a:p>
          <a:p>
            <a:pPr lvl="1">
              <a:defRPr/>
            </a:pPr>
            <a:r>
              <a:rPr lang="en-GB" altLang="en-US" sz="2600" b="1" dirty="0">
                <a:solidFill>
                  <a:schemeClr val="bg1"/>
                </a:solidFill>
              </a:rPr>
              <a:t>Ask?</a:t>
            </a:r>
          </a:p>
          <a:p>
            <a:pPr lvl="1">
              <a:defRPr/>
            </a:pPr>
            <a:endParaRPr lang="en-GB" altLang="en-US" sz="2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2600" b="1" dirty="0">
                <a:solidFill>
                  <a:schemeClr val="bg1"/>
                </a:solidFill>
              </a:rPr>
              <a:t>       Conclusion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7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What next?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516070"/>
            <a:ext cx="8218354" cy="4122730"/>
          </a:xfrm>
        </p:spPr>
        <p:txBody>
          <a:bodyPr>
            <a:normAutofit/>
          </a:bodyPr>
          <a:lstStyle/>
          <a:p>
            <a:pPr marL="265113" indent="-265113" algn="l">
              <a:buFont typeface="Arial"/>
              <a:buChar char="•"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algn="l">
              <a:tabLst>
                <a:tab pos="265113" algn="l"/>
              </a:tabLst>
            </a:pPr>
            <a:endParaRPr lang="en-GB" altLang="en-US" b="1" dirty="0">
              <a:solidFill>
                <a:schemeClr val="bg1"/>
              </a:solidFill>
            </a:endParaRPr>
          </a:p>
          <a:p>
            <a:pPr algn="l">
              <a:tabLst>
                <a:tab pos="265113" algn="l"/>
              </a:tabLst>
            </a:pPr>
            <a:r>
              <a:rPr lang="en-GB" altLang="en-US" b="1" dirty="0">
                <a:solidFill>
                  <a:schemeClr val="bg1"/>
                </a:solidFill>
              </a:rPr>
              <a:t>Remember, repeated situations – not one-offs are indicative of an issue.  </a:t>
            </a:r>
          </a:p>
          <a:p>
            <a:pPr algn="l">
              <a:tabLst>
                <a:tab pos="265113" algn="l"/>
              </a:tabLst>
            </a:pPr>
            <a:r>
              <a:rPr lang="en-GB" altLang="en-US" b="1" dirty="0">
                <a:solidFill>
                  <a:schemeClr val="bg1"/>
                </a:solidFill>
              </a:rPr>
              <a:t>The context matters a lot and your behaviour and reaction may be conditioned by external issues.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6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What next?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516070"/>
            <a:ext cx="8307130" cy="4122730"/>
          </a:xfrm>
        </p:spPr>
        <p:txBody>
          <a:bodyPr>
            <a:normAutofit/>
          </a:bodyPr>
          <a:lstStyle/>
          <a:p>
            <a:pPr>
              <a:defRPr/>
            </a:pPr>
            <a:endParaRPr lang="en-GB" alt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Reflection</a:t>
            </a:r>
          </a:p>
          <a:p>
            <a:pPr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Understanding</a:t>
            </a:r>
          </a:p>
          <a:p>
            <a:pPr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Action</a:t>
            </a:r>
          </a:p>
          <a:p>
            <a:pPr>
              <a:defRPr/>
            </a:pPr>
            <a:endParaRPr lang="en-GB" alt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Action is likely to be the creation of some sort of CPD path, within or outside the employer.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82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cs typeface="Calibri"/>
              </a:rPr>
              <a:t>Some CPD thoughts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120625"/>
            <a:ext cx="8120699" cy="4889558"/>
          </a:xfrm>
        </p:spPr>
        <p:txBody>
          <a:bodyPr>
            <a:normAutofit fontScale="92500"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CPD can be sub-divided into ‘chunky’, top down training like the DELTA</a:t>
            </a:r>
          </a:p>
          <a:p>
            <a:pPr algn="l"/>
            <a:endParaRPr lang="en-GB" sz="2800" b="1" dirty="0">
              <a:solidFill>
                <a:schemeClr val="bg1"/>
              </a:solidFill>
            </a:endParaRPr>
          </a:p>
          <a:p>
            <a:pPr algn="l"/>
            <a:r>
              <a:rPr lang="en-GB" sz="2800" b="1" dirty="0">
                <a:solidFill>
                  <a:schemeClr val="bg1"/>
                </a:solidFill>
              </a:rPr>
              <a:t>and</a:t>
            </a:r>
          </a:p>
          <a:p>
            <a:pPr algn="l"/>
            <a:endParaRPr lang="en-GB" sz="2800" b="1" dirty="0">
              <a:solidFill>
                <a:schemeClr val="bg1"/>
              </a:solidFill>
            </a:endParaRPr>
          </a:p>
          <a:p>
            <a:pPr algn="l"/>
            <a:r>
              <a:rPr lang="en-GB" sz="2800" b="1" dirty="0">
                <a:solidFill>
                  <a:schemeClr val="bg1"/>
                </a:solidFill>
              </a:rPr>
              <a:t>informal, specialist content that enriches teaching.</a:t>
            </a:r>
          </a:p>
          <a:p>
            <a:pPr algn="l"/>
            <a:endParaRPr lang="en-GB" sz="2800" b="1" dirty="0">
              <a:solidFill>
                <a:schemeClr val="bg1"/>
              </a:solidFill>
            </a:endParaRPr>
          </a:p>
          <a:p>
            <a:pPr algn="l"/>
            <a:r>
              <a:rPr lang="en-GB" sz="2800" b="1" dirty="0">
                <a:solidFill>
                  <a:schemeClr val="bg1"/>
                </a:solidFill>
              </a:rPr>
              <a:t>CPD often comes to you, rather than your coming to it.</a:t>
            </a:r>
          </a:p>
          <a:p>
            <a:pPr algn="l"/>
            <a:endParaRPr lang="en-GB" sz="2800" b="1" dirty="0">
              <a:solidFill>
                <a:schemeClr val="bg1"/>
              </a:solidFill>
            </a:endParaRPr>
          </a:p>
          <a:p>
            <a:pPr algn="l"/>
            <a:r>
              <a:rPr lang="en-GB" sz="2800" b="1" dirty="0">
                <a:solidFill>
                  <a:schemeClr val="bg1"/>
                </a:solidFill>
              </a:rPr>
              <a:t>The effectiveness of CPD is hard to measure.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20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How do we avoid ‘one-size fits all’ CPD?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45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21st Century CPD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516070"/>
            <a:ext cx="8244987" cy="4122730"/>
          </a:xfrm>
        </p:spPr>
        <p:txBody>
          <a:bodyPr>
            <a:normAutofit fontScale="92500"/>
          </a:bodyPr>
          <a:lstStyle/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Official CPD is probably a given.</a:t>
            </a:r>
          </a:p>
          <a:p>
            <a:pPr algn="l">
              <a:defRPr/>
            </a:pPr>
            <a:endParaRPr lang="en-GB" altLang="en-US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Make your own learning path and follow it online.  </a:t>
            </a:r>
          </a:p>
          <a:p>
            <a:pPr algn="l">
              <a:defRPr/>
            </a:pPr>
            <a:endParaRPr lang="en-GB" altLang="en-US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Reflection-driven needs analysis. </a:t>
            </a:r>
          </a:p>
          <a:p>
            <a:pPr algn="l">
              <a:defRPr/>
            </a:pPr>
            <a:endParaRPr lang="en-GB" altLang="en-US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Alone or in peer groups or associations.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03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GB" b="1" dirty="0">
                <a:solidFill>
                  <a:schemeClr val="bg1"/>
                </a:solidFill>
                <a:cs typeface="Calibri"/>
              </a:rPr>
            </a:br>
            <a:br>
              <a:rPr lang="en-GB" b="1" dirty="0">
                <a:solidFill>
                  <a:schemeClr val="bg1"/>
                </a:solidFill>
                <a:cs typeface="Calibri"/>
              </a:rPr>
            </a:br>
            <a:r>
              <a:rPr lang="en-GB" b="1" dirty="0">
                <a:solidFill>
                  <a:schemeClr val="bg1"/>
                </a:solidFill>
                <a:cs typeface="Calibri"/>
              </a:rPr>
              <a:t>British Council Teaching for Success CPD Framework</a:t>
            </a:r>
            <a:br>
              <a:rPr lang="en-GB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D24B04-63D9-4B86-B382-D3DC11CE7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495" y="1767839"/>
            <a:ext cx="5251115" cy="50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17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84933" cy="69126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DA3409-56D4-4B39-9942-EE03FB2F531C}"/>
              </a:ext>
            </a:extLst>
          </p:cNvPr>
          <p:cNvSpPr/>
          <p:nvPr/>
        </p:nvSpPr>
        <p:spPr>
          <a:xfrm>
            <a:off x="213064" y="1154098"/>
            <a:ext cx="8566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200" b="1" dirty="0">
                <a:solidFill>
                  <a:schemeClr val="bg1"/>
                </a:solidFill>
              </a:rPr>
              <a:t>British Council  </a:t>
            </a:r>
            <a:r>
              <a:rPr lang="en-GB" altLang="en-US" sz="3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https://www.teachingenglish.org.uk/</a:t>
            </a: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3200" b="1" dirty="0">
                <a:solidFill>
                  <a:schemeClr val="bg1"/>
                </a:solidFill>
              </a:rPr>
              <a:t>IATEFL </a:t>
            </a:r>
            <a:r>
              <a:rPr lang="en-GB" sz="32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https://www.iatefl.org/events</a:t>
            </a: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3200" b="1" dirty="0" err="1">
                <a:solidFill>
                  <a:schemeClr val="bg1"/>
                </a:solidFill>
              </a:rPr>
              <a:t>TeacherTrainingVideos</a:t>
            </a:r>
            <a:r>
              <a:rPr lang="en-GB" altLang="en-US" sz="3200" b="1" dirty="0">
                <a:solidFill>
                  <a:schemeClr val="bg1"/>
                </a:solidFill>
              </a:rPr>
              <a:t> (Russell Stannard) </a:t>
            </a:r>
            <a:r>
              <a:rPr lang="en-GB" altLang="en-US" sz="32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http://www.teachertrainingvideos.com/</a:t>
            </a: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3200" b="1" dirty="0">
                <a:solidFill>
                  <a:schemeClr val="bg1"/>
                </a:solidFill>
              </a:rPr>
              <a:t>EFL Talks  </a:t>
            </a:r>
            <a:r>
              <a:rPr lang="en-GB" altLang="en-US" sz="32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http://www.efltalks.com/index.html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3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282577-EE1C-4BDC-9E93-99EA301DE968}"/>
              </a:ext>
            </a:extLst>
          </p:cNvPr>
          <p:cNvSpPr/>
          <p:nvPr/>
        </p:nvSpPr>
        <p:spPr>
          <a:xfrm>
            <a:off x="443882" y="905522"/>
            <a:ext cx="87840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200" b="1" dirty="0">
                <a:solidFill>
                  <a:schemeClr val="bg1"/>
                </a:solidFill>
              </a:rPr>
              <a:t>TEFL Commute</a:t>
            </a:r>
          </a:p>
          <a:p>
            <a:pPr>
              <a:defRPr/>
            </a:pPr>
            <a:r>
              <a:rPr lang="en-GB" altLang="en-US" sz="3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http://www.teflcommute.com/what-is-tefl-commute/</a:t>
            </a: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3200" b="1" dirty="0">
                <a:solidFill>
                  <a:schemeClr val="bg1"/>
                </a:solidFill>
              </a:rPr>
              <a:t>International Teacher Development </a:t>
            </a:r>
            <a:r>
              <a:rPr lang="en-GB" altLang="en-US" sz="3200" b="1" dirty="0" err="1">
                <a:solidFill>
                  <a:schemeClr val="bg1"/>
                </a:solidFill>
              </a:rPr>
              <a:t>Instutute</a:t>
            </a: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32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http://itdi.pro/itdihome/</a:t>
            </a: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3200" b="1" dirty="0">
                <a:solidFill>
                  <a:schemeClr val="bg1"/>
                </a:solidFill>
              </a:rPr>
              <a:t>ELT Jam</a:t>
            </a:r>
          </a:p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https://eltjam.com/training-academy/</a:t>
            </a:r>
            <a:endParaRPr lang="en-GB" alt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1931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About 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448" y="1516070"/>
            <a:ext cx="8458200" cy="4565134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</a:rPr>
              <a:t>Director – Academic and Training, Garnet Education 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In ELT for over 35 years.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Teacher, teacher educator, conference speaker and writer.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British Council Algeria, Iraq and Sierra Leone.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Author of </a:t>
            </a:r>
            <a:r>
              <a:rPr lang="en-GB" sz="2400" b="1" i="1" dirty="0">
                <a:solidFill>
                  <a:schemeClr val="bg1"/>
                </a:solidFill>
              </a:rPr>
              <a:t>Training the Trainer – A Resource Book for ELT Professionals</a:t>
            </a:r>
            <a:r>
              <a:rPr lang="en-GB" sz="2400" b="1" dirty="0">
                <a:solidFill>
                  <a:schemeClr val="bg1"/>
                </a:solidFill>
              </a:rPr>
              <a:t>, Garnet 2020.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Contributing editor of </a:t>
            </a:r>
            <a:r>
              <a:rPr lang="en-GB" sz="2400" b="1" i="1" dirty="0">
                <a:solidFill>
                  <a:schemeClr val="bg1"/>
                </a:solidFill>
              </a:rPr>
              <a:t>21st Century Skills in the ELT Classroom – </a:t>
            </a:r>
          </a:p>
          <a:p>
            <a:pPr algn="l"/>
            <a:r>
              <a:rPr lang="en-GB" sz="2400" b="1" i="1" dirty="0">
                <a:solidFill>
                  <a:schemeClr val="bg1"/>
                </a:solidFill>
              </a:rPr>
              <a:t>A Guide for Teachers</a:t>
            </a:r>
            <a:r>
              <a:rPr lang="en-GB" sz="2400" b="1" dirty="0">
                <a:solidFill>
                  <a:schemeClr val="bg1"/>
                </a:solidFill>
              </a:rPr>
              <a:t>, Garnet 2020.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Regular contributor to ELT journals and blogs.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Co-founder of ELT Footprint.</a:t>
            </a:r>
          </a:p>
          <a:p>
            <a:pPr algn="l"/>
            <a:r>
              <a:rPr lang="en-GB" sz="2400" dirty="0">
                <a:hlinkClick r:id="rId3"/>
              </a:rPr>
              <a:t>christophergraham@garneteducation.com</a:t>
            </a:r>
            <a:r>
              <a:rPr lang="en-GB" sz="2400" dirty="0"/>
              <a:t>  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94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Last but not least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97" y="4549523"/>
            <a:ext cx="8247355" cy="1819923"/>
          </a:xfrm>
        </p:spPr>
        <p:txBody>
          <a:bodyPr>
            <a:normAutofit/>
          </a:bodyPr>
          <a:lstStyle/>
          <a:p>
            <a:pPr>
              <a:tabLst>
                <a:tab pos="265113" algn="l"/>
              </a:tabLst>
            </a:pPr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https://www.garneteducation.com/podcast/</a:t>
            </a:r>
            <a:endParaRPr lang="en-GB" dirty="0">
              <a:solidFill>
                <a:schemeClr val="bg1"/>
              </a:solidFill>
            </a:endParaRPr>
          </a:p>
          <a:p>
            <a:pPr algn="l">
              <a:tabLst>
                <a:tab pos="265113" algn="l"/>
              </a:tabLst>
            </a:pP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pPr algn="l">
              <a:tabLst>
                <a:tab pos="265113" algn="l"/>
              </a:tabLst>
            </a:pP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31406B-E0C4-497C-A341-5099DF4C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27" y="1606231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01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References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516070"/>
            <a:ext cx="7623550" cy="456513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altLang="en-US" sz="2400" b="1" dirty="0">
                <a:solidFill>
                  <a:schemeClr val="bg1"/>
                </a:solidFill>
              </a:rPr>
              <a:t>Confucius. (c500). The Analects: ch2. </a:t>
            </a:r>
          </a:p>
          <a:p>
            <a:pPr algn="l">
              <a:defRPr/>
            </a:pPr>
            <a:r>
              <a:rPr lang="en-GB" altLang="en-US" sz="2400" b="1" dirty="0">
                <a:solidFill>
                  <a:schemeClr val="bg1"/>
                </a:solidFill>
              </a:rPr>
              <a:t>Kolb, D. A., &amp; Fry, R. E. (1974). Toward an applied theory of experiential learning. MIT Alfred P. Sloan School of Management.</a:t>
            </a:r>
          </a:p>
          <a:p>
            <a:pPr algn="l">
              <a:defRPr/>
            </a:pPr>
            <a:r>
              <a:rPr lang="en-GB" sz="2400" b="1" dirty="0">
                <a:solidFill>
                  <a:schemeClr val="bg1"/>
                </a:solidFill>
              </a:rPr>
              <a:t>Freeman, D. (1989). Teacher Training, Development, Decision Making: A Model for Teaching and Related Strategies for Language Teacher Education. TESOL Quarterly, 23(1), 27-45.</a:t>
            </a:r>
          </a:p>
          <a:p>
            <a:pPr algn="l">
              <a:defRPr/>
            </a:pPr>
            <a:r>
              <a:rPr lang="en-GB" sz="2400" b="1" dirty="0">
                <a:solidFill>
                  <a:schemeClr val="bg1"/>
                </a:solidFill>
              </a:rPr>
              <a:t>British Council </a:t>
            </a:r>
            <a:r>
              <a:rPr lang="en-GB" sz="2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https://www.teachingenglish.org.uk/sites/teacheng/files/CPD_framework_for_teachers_WEB.PDF</a:t>
            </a:r>
            <a:endParaRPr lang="en-GB" sz="2400" b="1" dirty="0">
              <a:solidFill>
                <a:schemeClr val="bg1"/>
              </a:solidFill>
            </a:endParaRP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2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Reflection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50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185" y="1235913"/>
            <a:ext cx="5925627" cy="560313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Thanks for your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516070"/>
            <a:ext cx="7428241" cy="4122730"/>
          </a:xfrm>
        </p:spPr>
        <p:txBody>
          <a:bodyPr>
            <a:normAutofit/>
          </a:bodyPr>
          <a:lstStyle/>
          <a:p>
            <a:pPr marL="265113" indent="-265113" algn="l">
              <a:buFont typeface="Arial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265113" indent="-265113" algn="l">
              <a:buFont typeface="Arial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265113" indent="-265113" algn="l">
              <a:buFont typeface="Arial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265113" indent="-265113" algn="l">
              <a:buFont typeface="Arial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3"/>
              </a:rPr>
              <a:t>christophergraham@garneteducation.com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9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b="1">
                <a:solidFill>
                  <a:schemeClr val="bg1"/>
                </a:solidFill>
                <a:latin typeface="Calibri"/>
                <a:cs typeface="Calibri"/>
              </a:rPr>
              <a:t>Who </a:t>
            </a: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are the stakeholders?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21438" y="1775534"/>
            <a:ext cx="9765437" cy="4740676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Schools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Teachers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Management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Administrators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Students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Parents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Exam providers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Publishers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School associations or groups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PD providers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Conference organisers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6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CPD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516070"/>
            <a:ext cx="8209476" cy="4122730"/>
          </a:xfrm>
        </p:spPr>
        <p:txBody>
          <a:bodyPr>
            <a:normAutofit/>
          </a:bodyPr>
          <a:lstStyle/>
          <a:p>
            <a:pPr algn="l"/>
            <a:endParaRPr lang="en-GB" b="1" dirty="0">
              <a:solidFill>
                <a:schemeClr val="bg1"/>
              </a:solidFill>
            </a:endParaRPr>
          </a:p>
          <a:p>
            <a:pPr algn="l"/>
            <a:r>
              <a:rPr lang="en-GB" b="1" dirty="0">
                <a:solidFill>
                  <a:schemeClr val="bg1"/>
                </a:solidFill>
              </a:rPr>
              <a:t>What makes for good CPD?</a:t>
            </a:r>
          </a:p>
          <a:p>
            <a:pPr algn="l"/>
            <a:endParaRPr lang="en-GB" b="1" dirty="0">
              <a:solidFill>
                <a:schemeClr val="bg1"/>
              </a:solidFill>
            </a:endParaRPr>
          </a:p>
          <a:p>
            <a:pPr algn="l"/>
            <a:r>
              <a:rPr lang="en-GB" b="1" dirty="0">
                <a:solidFill>
                  <a:schemeClr val="bg1"/>
                </a:solidFill>
              </a:rPr>
              <a:t>Self-selected, needs-driven professional development.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0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98" y="522959"/>
            <a:ext cx="8886696" cy="1794113"/>
          </a:xfrm>
        </p:spPr>
        <p:txBody>
          <a:bodyPr>
            <a:noAutofit/>
          </a:bodyPr>
          <a:lstStyle/>
          <a:p>
            <a:pPr algn="l"/>
            <a:br>
              <a:rPr lang="en-GB" b="1" dirty="0">
                <a:solidFill>
                  <a:schemeClr val="bg1"/>
                </a:solidFill>
                <a:cs typeface="Calibri"/>
              </a:rPr>
            </a:br>
            <a:r>
              <a:rPr lang="en-GB" b="1" dirty="0">
                <a:solidFill>
                  <a:schemeClr val="bg1"/>
                </a:solidFill>
                <a:cs typeface="Calibri"/>
              </a:rPr>
              <a:t>Continuous Professional Development – what are the issues?</a:t>
            </a:r>
            <a:br>
              <a:rPr lang="en-GB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208" y="2317073"/>
            <a:ext cx="8469297" cy="3914045"/>
          </a:xfrm>
        </p:spPr>
        <p:txBody>
          <a:bodyPr>
            <a:normAutofit fontScale="92500" lnSpcReduction="10000"/>
          </a:bodyPr>
          <a:lstStyle/>
          <a:p>
            <a:pPr algn="l"/>
            <a:endParaRPr lang="en-GB" altLang="en-US" b="1" dirty="0">
              <a:solidFill>
                <a:schemeClr val="bg1"/>
              </a:solidFill>
            </a:endParaRPr>
          </a:p>
          <a:p>
            <a:pPr algn="l"/>
            <a:r>
              <a:rPr lang="en-GB" altLang="en-US" b="1" dirty="0">
                <a:solidFill>
                  <a:schemeClr val="bg1"/>
                </a:solidFill>
              </a:rPr>
              <a:t>Development – a continuous dynamic of  growth or change. </a:t>
            </a:r>
          </a:p>
          <a:p>
            <a:pPr algn="l"/>
            <a:endParaRPr lang="en-GB" altLang="en-US" b="1" dirty="0">
              <a:solidFill>
                <a:schemeClr val="bg1"/>
              </a:solidFill>
            </a:endParaRPr>
          </a:p>
          <a:p>
            <a:pPr algn="l"/>
            <a:r>
              <a:rPr lang="en-GB" altLang="en-US" b="1" dirty="0">
                <a:solidFill>
                  <a:schemeClr val="bg1"/>
                </a:solidFill>
              </a:rPr>
              <a:t>Teacher development – understanding of teaching and growing self-awareness.  </a:t>
            </a:r>
          </a:p>
          <a:p>
            <a:pPr algn="l"/>
            <a:endParaRPr lang="en-GB" altLang="en-US" b="1" dirty="0">
              <a:solidFill>
                <a:schemeClr val="bg1"/>
              </a:solidFill>
            </a:endParaRPr>
          </a:p>
          <a:p>
            <a:pPr algn="l"/>
            <a:r>
              <a:rPr lang="en-GB" altLang="en-US" b="1" dirty="0">
                <a:solidFill>
                  <a:schemeClr val="bg1"/>
                </a:solidFill>
              </a:rPr>
              <a:t>Interpretation of self and experiences. 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GB" altLang="en-US" dirty="0"/>
            </a:br>
            <a:r>
              <a:rPr lang="en-GB" altLang="en-US" b="1" dirty="0">
                <a:solidFill>
                  <a:schemeClr val="bg1"/>
                </a:solidFill>
              </a:rPr>
              <a:t>There are no new ideas </a:t>
            </a:r>
            <a:r>
              <a:rPr lang="en-GB" altLang="en-US" dirty="0"/>
              <a:t>in life</a:t>
            </a:r>
            <a:br>
              <a:rPr lang="en-GB" altLang="en-US" dirty="0"/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5" y="1516070"/>
            <a:ext cx="8056440" cy="4122730"/>
          </a:xfrm>
        </p:spPr>
        <p:txBody>
          <a:bodyPr>
            <a:normAutofit/>
          </a:bodyPr>
          <a:lstStyle/>
          <a:p>
            <a:pPr algn="l">
              <a:tabLst>
                <a:tab pos="265113" algn="l"/>
              </a:tabLst>
            </a:pPr>
            <a:r>
              <a:rPr lang="en-GB" altLang="en-US" b="1" dirty="0">
                <a:solidFill>
                  <a:schemeClr val="bg1"/>
                </a:solidFill>
              </a:rPr>
              <a:t>Confucius (c500) </a:t>
            </a:r>
          </a:p>
          <a:p>
            <a:pPr algn="l">
              <a:tabLst>
                <a:tab pos="265113" algn="l"/>
              </a:tabLst>
            </a:pPr>
            <a:endParaRPr lang="en-GB" altLang="en-US" b="1" dirty="0">
              <a:solidFill>
                <a:schemeClr val="bg1"/>
              </a:solidFill>
            </a:endParaRPr>
          </a:p>
          <a:p>
            <a:pPr algn="l">
              <a:tabLst>
                <a:tab pos="265113" algn="l"/>
              </a:tabLst>
            </a:pPr>
            <a:r>
              <a:rPr lang="en-GB" altLang="en-US" b="1" dirty="0">
                <a:solidFill>
                  <a:schemeClr val="bg1"/>
                </a:solidFill>
              </a:rPr>
              <a:t>"By three methods we may learn wisdom: First, by reflection, which is noblest; second, by imitation, which is easiest; and third by experience, which is the bitterest."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Reflective practice – a definition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4" y="1864310"/>
            <a:ext cx="7971900" cy="3774489"/>
          </a:xfrm>
        </p:spPr>
        <p:txBody>
          <a:bodyPr>
            <a:normAutofit/>
          </a:bodyPr>
          <a:lstStyle/>
          <a:p>
            <a:pPr algn="l">
              <a:tabLst>
                <a:tab pos="265113" algn="l"/>
              </a:tabLst>
            </a:pPr>
            <a:r>
              <a:rPr lang="en-GB" altLang="en-US" b="1" dirty="0">
                <a:solidFill>
                  <a:schemeClr val="bg1"/>
                </a:solidFill>
              </a:rPr>
              <a:t>Reflective practice</a:t>
            </a:r>
          </a:p>
          <a:p>
            <a:pPr algn="l">
              <a:tabLst>
                <a:tab pos="265113" algn="l"/>
              </a:tabLst>
            </a:pPr>
            <a:endParaRPr lang="en-GB" altLang="en-US" b="1" dirty="0">
              <a:solidFill>
                <a:schemeClr val="bg1"/>
              </a:solidFill>
            </a:endParaRPr>
          </a:p>
          <a:p>
            <a:pPr algn="l">
              <a:tabLst>
                <a:tab pos="265113" algn="l"/>
              </a:tabLst>
            </a:pPr>
            <a:r>
              <a:rPr lang="en-GB" altLang="en-US" b="1" dirty="0">
                <a:solidFill>
                  <a:schemeClr val="bg1"/>
                </a:solidFill>
              </a:rPr>
              <a:t>A way of assessing our own thoughts and actions to facilitate personal learning and development.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9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 black 2017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91" y="0"/>
            <a:ext cx="9984933" cy="691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94" y="522959"/>
            <a:ext cx="8458200" cy="560313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chemeClr val="bg1"/>
                </a:solidFill>
                <a:cs typeface="Calibri"/>
              </a:rPr>
            </a:br>
            <a:br>
              <a:rPr lang="en-US" b="1" dirty="0">
                <a:solidFill>
                  <a:schemeClr val="bg1"/>
                </a:solidFill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cs typeface="Calibri"/>
              </a:rPr>
              <a:t>Reflective practice – a definition</a:t>
            </a:r>
            <a:br>
              <a:rPr lang="en-US" b="1" dirty="0">
                <a:solidFill>
                  <a:schemeClr val="bg1"/>
                </a:solidFill>
                <a:cs typeface="Calibri"/>
              </a:rPr>
            </a:b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294" y="1878140"/>
            <a:ext cx="7774470" cy="390049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Using:</a:t>
            </a:r>
          </a:p>
          <a:p>
            <a:pPr algn="l">
              <a:defRPr/>
            </a:pPr>
            <a:endParaRPr lang="en-GB" altLang="en-US" sz="1000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how we see ourselves and situations now,</a:t>
            </a:r>
          </a:p>
          <a:p>
            <a:pPr algn="l">
              <a:defRPr/>
            </a:pPr>
            <a:endParaRPr lang="en-GB" altLang="en-US" sz="1000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and </a:t>
            </a:r>
          </a:p>
          <a:p>
            <a:pPr algn="l">
              <a:defRPr/>
            </a:pPr>
            <a:endParaRPr lang="en-GB" altLang="en-US" sz="1000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how we see ourselves and situations in the past to improve our present and future.</a:t>
            </a:r>
          </a:p>
          <a:p>
            <a:pPr algn="l">
              <a:tabLst>
                <a:tab pos="265113" algn="l"/>
              </a:tabLst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877" y="-37353"/>
            <a:ext cx="1984858" cy="5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rEd logo (rgb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1" y="129260"/>
            <a:ext cx="758879" cy="305522"/>
          </a:xfrm>
          <a:prstGeom prst="rect">
            <a:avLst/>
          </a:prstGeom>
        </p:spPr>
      </p:pic>
      <p:pic>
        <p:nvPicPr>
          <p:cNvPr id="4" name="Picture 3" descr="teso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0" y="129260"/>
            <a:ext cx="776225" cy="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1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1125</Words>
  <Application>Microsoft Macintosh PowerPoint</Application>
  <PresentationFormat>On-screen Show (4:3)</PresentationFormat>
  <Paragraphs>213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Bradley Hand ITC</vt:lpstr>
      <vt:lpstr>Calibri</vt:lpstr>
      <vt:lpstr>Office Theme</vt:lpstr>
      <vt:lpstr> Needs-driven continuous professional development –  it’s in your hands.  </vt:lpstr>
      <vt:lpstr>PowerPoint Presentation</vt:lpstr>
      <vt:lpstr>About me</vt:lpstr>
      <vt:lpstr> Who are the stakeholders?</vt:lpstr>
      <vt:lpstr>CPD</vt:lpstr>
      <vt:lpstr> Continuous Professional Development – what are the issues? </vt:lpstr>
      <vt:lpstr> There are no new ideas in life </vt:lpstr>
      <vt:lpstr>  Reflective practice – a definition </vt:lpstr>
      <vt:lpstr>  Reflective practice – a definition </vt:lpstr>
      <vt:lpstr>   </vt:lpstr>
      <vt:lpstr> David Kolb </vt:lpstr>
      <vt:lpstr>KASA – Donald Freeman</vt:lpstr>
      <vt:lpstr>KASA </vt:lpstr>
      <vt:lpstr>  KASA    let’s try it out </vt:lpstr>
      <vt:lpstr> Issues in reflective practice </vt:lpstr>
      <vt:lpstr>  Issues in reflective practice </vt:lpstr>
      <vt:lpstr>  Issues in reflective practice </vt:lpstr>
      <vt:lpstr>  Reflective practice in your classes </vt:lpstr>
      <vt:lpstr>  Reflective practice in your classes </vt:lpstr>
      <vt:lpstr>  Reflective practice in your classes </vt:lpstr>
      <vt:lpstr> What next? </vt:lpstr>
      <vt:lpstr>  What next? </vt:lpstr>
      <vt:lpstr> What next? </vt:lpstr>
      <vt:lpstr>Some CPD thoughts </vt:lpstr>
      <vt:lpstr>         How do we avoid ‘one-size fits all’ CPD?  </vt:lpstr>
      <vt:lpstr> 21st Century CPD </vt:lpstr>
      <vt:lpstr>  British Council Teaching for Success CPD Framework </vt:lpstr>
      <vt:lpstr>PowerPoint Presentation</vt:lpstr>
      <vt:lpstr>PowerPoint Presentation</vt:lpstr>
      <vt:lpstr>Last but not least </vt:lpstr>
      <vt:lpstr> References </vt:lpstr>
      <vt:lpstr>Reflection</vt:lpstr>
      <vt:lpstr>Thanks for your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 44pt</dc:title>
  <dc:creator>Mike Hinks</dc:creator>
  <cp:lastModifiedBy>Nathan Gaw</cp:lastModifiedBy>
  <cp:revision>39</cp:revision>
  <dcterms:created xsi:type="dcterms:W3CDTF">2017-09-12T14:27:49Z</dcterms:created>
  <dcterms:modified xsi:type="dcterms:W3CDTF">2020-02-06T22:36:01Z</dcterms:modified>
</cp:coreProperties>
</file>